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10691800" cx="7559675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1">
          <p15:clr>
            <a:srgbClr val="000000"/>
          </p15:clr>
        </p15:guide>
      </p15:sldGuideLst>
    </p:ext>
    <p:ext uri="GoogleSlidesCustomDataVersion2">
      <go:slidesCustomData xmlns:go="http://customooxmlschemas.google.com/" r:id="rId26" roundtripDataSignature="AMtx7mgRLUK4+p3Zl7Ypx1HMVY4I+qQW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8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9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13b0be3c9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3" name="Google Shape;303;g113b0be3c9e_1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6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hyperlink" Target="https://sdgs.un.org/goals/goal4" TargetMode="External"/><Relationship Id="rId6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056640" y="1065775"/>
            <a:ext cx="325119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425975" y="4549250"/>
            <a:ext cx="69072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KOMPLET</a:t>
            </a:r>
            <a:r>
              <a:rPr b="1" lang="en-DE" sz="4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ALATKI</a:t>
            </a:r>
            <a:endParaRPr b="1" i="0" sz="4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83048" y="5962882"/>
            <a:ext cx="6418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Koristite naše šablone u cilju zagovaranja otvorenog obrazovanja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" name="Google Shape;217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f81126334d_0_84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221" name="Google Shape;221;gf81126334d_0_84"/>
          <p:cNvSpPr txBox="1"/>
          <p:nvPr/>
        </p:nvSpPr>
        <p:spPr>
          <a:xfrm>
            <a:off x="380000" y="4013050"/>
            <a:ext cx="5706300" cy="57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9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štampati, trajno pohraniti i lako ažurirati. Sredstva koja bi se inače koristila za kupovinu udžbenika mogu se preusmjeriti na tehnologiju, poboljšanje nastave ili smanjenje duga.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suradnja međuinstitucionalnih članova fakulteta, doprinose kvalitetu obrazovnih materijala.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Iskoristite javna ulaganja na najbolji način: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pomoću sredstava koja dolaze iz javnog finansiranja proizvode se javna znanja i dijele između više institucija, pri čemu se smanjuju dodatni troškovi.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samopromociju: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javni imidž institucije može se umnogome popraviti zahvaljujući dijeljenju i ponovnoj upotrebi kvalitetnih OER materijala.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suradnju: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suradnje sa drugim institucijama širom svijeta podiže joj ugled na međunarodnom nivou. </a:t>
            </a:r>
            <a:endParaRPr/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f81126334d_0_117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235" name="Google Shape;235;gf81126334d_0_117"/>
          <p:cNvSpPr txBox="1"/>
          <p:nvPr/>
        </p:nvSpPr>
        <p:spPr>
          <a:xfrm>
            <a:off x="501325" y="4465122"/>
            <a:ext cx="5122800" cy="48697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za institucije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Olakšajte regrutovanje: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upotreba otvorenih obrazovnih izvora (OER) povećava učešće u visokom obrazovanju tako što doseže do vanrednih studenata koji donose odluke na osnovu kvaliteta ponuđenih obrazovnih materijala.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Zadržite diplomce: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izvora (OER) diplomcima pomaže instituciji da održi aktivnu vezu sa njima.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f81126334d_0_141"/>
          <p:cNvSpPr/>
          <p:nvPr/>
        </p:nvSpPr>
        <p:spPr>
          <a:xfrm>
            <a:off x="188175" y="3864025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f81126334d_0_141"/>
          <p:cNvSpPr/>
          <p:nvPr/>
        </p:nvSpPr>
        <p:spPr>
          <a:xfrm>
            <a:off x="2407975" y="2726178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81126334d_0_141"/>
          <p:cNvSpPr txBox="1"/>
          <p:nvPr/>
        </p:nvSpPr>
        <p:spPr>
          <a:xfrm>
            <a:off x="1900050" y="3975975"/>
            <a:ext cx="55104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sve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gf81126334d_0_141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251" name="Google Shape;251;gf81126334d_0_141"/>
          <p:cNvSpPr/>
          <p:nvPr/>
        </p:nvSpPr>
        <p:spPr>
          <a:xfrm>
            <a:off x="-1258270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f81126334d_0_141"/>
          <p:cNvSpPr txBox="1"/>
          <p:nvPr/>
        </p:nvSpPr>
        <p:spPr>
          <a:xfrm>
            <a:off x="1900052" y="4306655"/>
            <a:ext cx="53754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otvoreni obrazovni izvori preko licenci dostupni svakome ko je zainteresiran.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javno finansirani obrazovni izvori dostupni su javnosti za ponovnu upotrebu i dijeljenje.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i inkluzivnost: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za  otkrivanje i upoznavanje različitih gledišta.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Njegujte građansku nauku: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kontinuirano sticanje znanja.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7"/>
          <p:cNvSpPr/>
          <p:nvPr/>
        </p:nvSpPr>
        <p:spPr>
          <a:xfrm>
            <a:off x="188175" y="3864025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7"/>
          <p:cNvSpPr/>
          <p:nvPr/>
        </p:nvSpPr>
        <p:spPr>
          <a:xfrm>
            <a:off x="2407975" y="2726178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1" name="Google Shape;26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7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267" name="Google Shape;267;p17"/>
          <p:cNvSpPr/>
          <p:nvPr/>
        </p:nvSpPr>
        <p:spPr>
          <a:xfrm>
            <a:off x="-1258270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7"/>
          <p:cNvSpPr txBox="1"/>
          <p:nvPr/>
        </p:nvSpPr>
        <p:spPr>
          <a:xfrm>
            <a:off x="2039586" y="4459055"/>
            <a:ext cx="4900500" cy="37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svako može doprinijeti unaprjeđenju kvaliteta otvorenih obrazovnih izvora (OER) tako što će postaviti pitanje o onome što mu je nejasno; nemati pristup znači nemati pitanje, ako nema pitanja znači nema ni nedoumica, a ako nema nedoumica, znači da nema poboljšanja.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izuzetan su način za razmjenu znanja izvan granica jer se ono što zaista funkcionira na lokalnom nivou može prilagoditi. 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p17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p17"/>
          <p:cNvSpPr txBox="1"/>
          <p:nvPr/>
        </p:nvSpPr>
        <p:spPr>
          <a:xfrm>
            <a:off x="1900050" y="3975975"/>
            <a:ext cx="55104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sve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8"/>
          <p:cNvSpPr/>
          <p:nvPr/>
        </p:nvSpPr>
        <p:spPr>
          <a:xfrm>
            <a:off x="152400" y="208271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8"/>
          <p:cNvSpPr/>
          <p:nvPr/>
        </p:nvSpPr>
        <p:spPr>
          <a:xfrm>
            <a:off x="152400" y="3647100"/>
            <a:ext cx="7228200" cy="62559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8"/>
          <p:cNvSpPr/>
          <p:nvPr/>
        </p:nvSpPr>
        <p:spPr>
          <a:xfrm>
            <a:off x="2400650" y="2509206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8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18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8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pic>
        <p:nvPicPr>
          <p:cNvPr id="282" name="Google Shape;28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100397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18"/>
          <p:cNvSpPr txBox="1"/>
          <p:nvPr/>
        </p:nvSpPr>
        <p:spPr>
          <a:xfrm>
            <a:off x="1466698" y="4415987"/>
            <a:ext cx="5799600" cy="54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Cijenjeni partneri: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pouzdane partnere.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suradnju i razmjenu znanja: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suradnje, čime istovremeno proširuju svoje stručne mreže. </a:t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troškove: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 </a:t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troškove: štedite budžet biblioteke na kupovini skupih i restriktivnih licenci za komercijalne publikacije, kao i upućivanjem profesora i studenata na otvorene obrazovne izvore.</a:t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18"/>
          <p:cNvSpPr txBox="1"/>
          <p:nvPr/>
        </p:nvSpPr>
        <p:spPr>
          <a:xfrm>
            <a:off x="922700" y="3913975"/>
            <a:ext cx="6387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bibliotekare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18"/>
          <p:cNvSpPr txBox="1"/>
          <p:nvPr/>
        </p:nvSpPr>
        <p:spPr>
          <a:xfrm>
            <a:off x="493200" y="2152166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9"/>
          <p:cNvSpPr/>
          <p:nvPr/>
        </p:nvSpPr>
        <p:spPr>
          <a:xfrm>
            <a:off x="152400" y="208271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9"/>
          <p:cNvSpPr/>
          <p:nvPr/>
        </p:nvSpPr>
        <p:spPr>
          <a:xfrm>
            <a:off x="152400" y="3647100"/>
            <a:ext cx="7228200" cy="62616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9"/>
          <p:cNvSpPr/>
          <p:nvPr/>
        </p:nvSpPr>
        <p:spPr>
          <a:xfrm>
            <a:off x="2400650" y="2509206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9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" name="Google Shape;29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9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100397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19"/>
          <p:cNvSpPr txBox="1"/>
          <p:nvPr/>
        </p:nvSpPr>
        <p:spPr>
          <a:xfrm>
            <a:off x="1466699" y="4271504"/>
            <a:ext cx="5799600" cy="53783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Privucite nova lica u bibliotečku struku: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snažna veza između otvorenog obrazovanja i socijalne pravde čini da bibliotekarstvo bude privlačan poziv za buduće stručnjake i nove generacije bibliotekara.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Steknite priznatost: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oni koji razvijaju otvorene obrazovne izvore i omogućuju njihovo korišćenje stiču ugled širom svijeta jer zagovaraju otvorenost i druge univerzalne vrijednosti. Uloga bibliotekara-informatičara kao onoga ko se stara o obrazovnim materijalima postaje još značajnija sa primjenom otvorenog obrazovanja.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uticaj i doseg: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pomozite da se poveća uticaj bibliotekara izvan njihovih institucija.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Doprinesite postizanju ciljeva održivog razvoja: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pomozite stvaranje konkretnijeg i mjerljivijeg doprinosa u postizanju ciljeva održivog razvoja.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Uskladite aktivnosti sa strategijom ravnopravnosti, raznolikosti i inkluzije: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bibliotekari koriste otvoreno obrazovanje kao strateško sredstvo za unaprjeđenje ciljeva jednakosti, raznolikosti i inkluzije, osiguravajući da okruženje za učenje bude pristupačno svima.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kolege i dobijte njihovu podršku: </a:t>
            </a:r>
            <a:r>
              <a:rPr b="0" i="0" lang="en-DE" sz="13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bibliotekari njeguju koncept cjeloživotnog učenja tako što pružaju raznovrsne obrazovne mogućnosti i njeguju međusobnu podršku unutar svojih zajednica. </a:t>
            </a:r>
            <a:endParaRPr/>
          </a:p>
        </p:txBody>
      </p:sp>
      <p:sp>
        <p:nvSpPr>
          <p:cNvPr id="298" name="Google Shape;298;p19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299" name="Google Shape;299;p19"/>
          <p:cNvSpPr txBox="1"/>
          <p:nvPr/>
        </p:nvSpPr>
        <p:spPr>
          <a:xfrm>
            <a:off x="922700" y="3837775"/>
            <a:ext cx="6387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 bibliotekare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0" name="Google Shape;300;p19"/>
          <p:cNvSpPr txBox="1"/>
          <p:nvPr/>
        </p:nvSpPr>
        <p:spPr>
          <a:xfrm>
            <a:off x="493200" y="2152166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13b0be3c9e_1_0"/>
          <p:cNvSpPr txBox="1"/>
          <p:nvPr/>
        </p:nvSpPr>
        <p:spPr>
          <a:xfrm>
            <a:off x="443025" y="4079825"/>
            <a:ext cx="69609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DE" sz="4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KOMPLET ALATKI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6" name="Google Shape;306;g113b0be3c9e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113b0be3c9e_1_0"/>
          <p:cNvSpPr txBox="1"/>
          <p:nvPr/>
        </p:nvSpPr>
        <p:spPr>
          <a:xfrm>
            <a:off x="1056640" y="1065775"/>
            <a:ext cx="3251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g113b0be3c9e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113b0be3c9e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32759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113b0be3c9e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g113b0be3c9e_1_0"/>
          <p:cNvSpPr txBox="1"/>
          <p:nvPr/>
        </p:nvSpPr>
        <p:spPr>
          <a:xfrm>
            <a:off x="443025" y="5500048"/>
            <a:ext cx="6655800" cy="1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Bosnian _OE Benefits – ENOEL Toolkit“ is an adaptation of „An ENOEL Toolkit“ (version 4) published as of September 2024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(the „Original Work“), licensed by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SPARC Europe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under a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Bosnian.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None/>
            </a:pP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Special thanks to Svjetlana Đelić and Nataša Dakić for the Bosnian translation.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290544" y="1994675"/>
            <a:ext cx="6779100" cy="77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alatki (slajdova, letaka i kartica) koje je pripremila </a:t>
            </a:r>
            <a:r>
              <a:rPr b="0" i="0" lang="en-DE" sz="1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Evropska mreža bibliotekara otvorenog obrazovanja (European Network of Open Education Librarians – ENOEL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r>
              <a:rPr b="0" i="0" lang="en-DE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 ima za cilj podizanje svijesti o važnosti otvorenog obrazovanja i ukazivanje na prednosti koje pruža studentima, profesorima, institucijama, društvu i bibliotekarima.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komplet sadrži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šablone letaka.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šablone onakve kakvi jesu ili ih prilagoditi kako vam odgovara.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Kada koristite šablon,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preuzmite cijeli komplet ili pojedinačni slajd koji želite koristiti i odštampajte ga.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prilagoditi šablon morate: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preuzeti alat koji želite koristiti;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prilagoditi ga (dodajte logotip svoje organizacije, ili unesite bilo koju drugu promjenu koju smatrate neophodnom);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imati napomenu na kojoj piše: „Ovo djelo je derivat [naziv datoteke (na primer, Bosnian_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 Benefits – ENOEL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leaflets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[link do originalnog izvora: </a:t>
            </a: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naći ćete kratak opis o tome kako je komplet organiziran i sugestije za korišćenje određenih slajdova. Ovo su samo prijedlozi koji će vas usmjeriti da izaberete alate i prilagodite ih svojim potrebama.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–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Daje primjer kako se šablon može prilagoditi, uključujući postavljanje logotipa vaše organizacije i izjave o autorstvu.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4–15 –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Prikazuju prednosti otvorenog obrazovanja (Open Education – OE) za pet različitih zainteresiranih strana: studente (žuta pozadina), profesore (narandžasta pozadina), institucije (tirkizna pozadina), za sve (bijela pozadina) i za bibliotekare (plava pozadina). Možete ih koristiti za obraćanje ovim specifičnim zainteresiranim stranama.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Početni slajdovi za svaku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grupu (slajdovi 4, 7, 10, 12, 14) prikazuju šta Evropska mreža bibliotekara otvorenog obrazovanja (ENOEL) smatra najvažnijom prednošću za svaku grupu.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Preostali slajdovi u svakoj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grupi navode preostale prednosti (slajdovi 5–6 su za studente, 8–9 za profesore, 11 za institucije, 13 za sve, a 15 za bibliotekare).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502650" y="382599"/>
            <a:ext cx="3520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komplet alatki za prikazivanje prednosti otvorenog obrazovanja!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263475" y="2677175"/>
            <a:ext cx="2295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“Bosnian_</a:t>
            </a:r>
            <a:r>
              <a:rPr lang="en-DE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 Benefits - ENOEL leaflets”,</a:t>
            </a:r>
            <a:r>
              <a:rPr lang="en-DE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i="0" lang="en-DE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i="0" lang="en-DE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 </a:t>
            </a:r>
            <a:r>
              <a:rPr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i="0" lang="en-DE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391874" y="4204600"/>
            <a:ext cx="5634600" cy="52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7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stalni pristup: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izvorima čak i nakon što završe kurs.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kako bi odražavali profile studenata i njihove buduće potrebe, odgovarajući na različite nivoe inkluzije.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učenja: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više puta (nemojte potcjenjivati vrijednost ponavljanja!) sa raznih uređaja i u raznim formatima. OER podržava podešavanja i za neformalno i za manje formalno učenje.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cjeloživotno učenje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izvori (OER) dostupni su svima, svih dobi, kad god neko poželi nešto naučiti ili se nečega podsjetiti.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da koriste starije verzije određenih publikacija; sa otvorenim obrazovnim izvorima (OER) ovo ne predstavlja problem.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PRIMER PRILAGOĐAVANjA VAŠIM POTREBAMA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 txBox="1"/>
          <p:nvPr/>
        </p:nvSpPr>
        <p:spPr>
          <a:xfrm>
            <a:off x="2680950" y="34296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izjavu o autorstvu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/>
          <p:nvPr/>
        </p:nvSpPr>
        <p:spPr>
          <a:xfrm>
            <a:off x="6220550" y="8657900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3647075" y="96547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logo vaše institucije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493200" y="2152166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2152166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391874" y="4204600"/>
            <a:ext cx="5634600" cy="52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i="0" lang="en-DE" sz="17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stalni pristup: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izvorima čak i nakon što završe kurs.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kako bi odražavali profile studenata i njihove buduće potrebe, odgovarajući na različite nivoe inkluzije.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učenja: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više puta (nemojte potcjenjivati vrijednost ponavljanja!) sa raznih uređaja i u raznim formatima. OER podržava podešavanja i za neformalno i za manje formalno učenje.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cjeloživotno učenje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izvori (OER) dostupni su svima, svih dobi, kad god neko poželi nešto naučiti ili se nečega podsjetiti.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da koriste starije verzije određenih publikacija; sa otvorenim obrazovnim izvorima (OER) ovo ne predstavlja problem.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340800" y="4277000"/>
            <a:ext cx="5636100" cy="53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b="1" lang="en-DE" sz="1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za studente</a:t>
            </a:r>
            <a:endParaRPr b="1" sz="17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izvore (OER) prolaze jednaкo dobro ili bolje od onih što koriste tradicionalne materijale za učenje.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dostupni su od samog početka kurseva, što znači da ih studenti mogu odmah koristiti.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poboljšanje kvaliteta i stalna ažuriranja, zajedno sa brzom diseminacijom, što osigurava da su informacije u njima aktuelne.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 svoj rad i umijeće.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gf81126334d_0_6"/>
          <p:cNvSpPr/>
          <p:nvPr/>
        </p:nvSpPr>
        <p:spPr>
          <a:xfrm>
            <a:off x="3662658" y="5191225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4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sp>
        <p:nvSpPr>
          <p:cNvPr id="161" name="Google Shape;161;p14"/>
          <p:cNvSpPr txBox="1"/>
          <p:nvPr/>
        </p:nvSpPr>
        <p:spPr>
          <a:xfrm>
            <a:off x="385675" y="4124600"/>
            <a:ext cx="5591100" cy="55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 otvorenog obrazovanja (OE)</a:t>
            </a:r>
            <a:r>
              <a:rPr lang="en-DE"/>
              <a:t> </a:t>
            </a:r>
            <a:r>
              <a:rPr b="1" i="0" lang="en-DE" sz="1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za studente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Omogućuje besplatan pristup, i više od toga: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besplatan pristup + prava korišćenja.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obrazovanje: osigurajte bolju budućnost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b="0" i="0" lang="en-DE" sz="1600" u="sng" cap="none" strike="noStrike">
                <a:solidFill>
                  <a:srgbClr val="004993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SDG 4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„Osigurajte inkluzivno i pravedno kvalitetno obrazovanje i poboljšajte mogućnosti cjeloživotnog učenja za svakoga.“)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preispitivati koncepte / ideje koristeći različite izvore (tj. mogu ponoviti isti koncept koristeći drukčije objašnjenje).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omogućava studentima da djeluju kao partneri u zajedničkom stvaranju, od čega će i sami imati dobit.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14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Google Shape;163;p14"/>
          <p:cNvSpPr/>
          <p:nvPr/>
        </p:nvSpPr>
        <p:spPr>
          <a:xfrm>
            <a:off x="3662658" y="5191225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"/>
          <p:cNvSpPr/>
          <p:nvPr/>
        </p:nvSpPr>
        <p:spPr>
          <a:xfrm>
            <a:off x="195493" y="3899650"/>
            <a:ext cx="7214709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5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5"/>
          <p:cNvSpPr/>
          <p:nvPr/>
        </p:nvSpPr>
        <p:spPr>
          <a:xfrm>
            <a:off x="-1197903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5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5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pic>
        <p:nvPicPr>
          <p:cNvPr id="175" name="Google Shape;175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5"/>
          <p:cNvSpPr txBox="1"/>
          <p:nvPr/>
        </p:nvSpPr>
        <p:spPr>
          <a:xfrm>
            <a:off x="1698171" y="4387289"/>
            <a:ext cx="5610300" cy="5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prilagoditi otvorene obrazovne izvore (OER) tako što za svaki obrazovni proces biraju adekvatne materijale i tako doprinose njegovom kvalitetu.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stvaranju materijala za učenje koji, uz podršku profesora, u biti postaje njihov.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prilike za suradnju sa kolegama širom svijeta. 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izmišljati toplu vodu, već mogu iznova koristiti postojeće materijale.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rađanje novih ideja. </a:t>
            </a:r>
            <a:endParaRPr b="0" i="0" sz="1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15"/>
          <p:cNvSpPr txBox="1"/>
          <p:nvPr/>
        </p:nvSpPr>
        <p:spPr>
          <a:xfrm>
            <a:off x="1698175" y="4057475"/>
            <a:ext cx="5712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r>
              <a:rPr b="0" i="0" lang="en-DE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profesore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p15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81126334d_0_42"/>
          <p:cNvSpPr/>
          <p:nvPr/>
        </p:nvSpPr>
        <p:spPr>
          <a:xfrm>
            <a:off x="195493" y="3899650"/>
            <a:ext cx="72147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f81126334d_0_42"/>
          <p:cNvSpPr/>
          <p:nvPr/>
        </p:nvSpPr>
        <p:spPr>
          <a:xfrm>
            <a:off x="2372349" y="271232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f81126334d_0_42"/>
          <p:cNvSpPr/>
          <p:nvPr/>
        </p:nvSpPr>
        <p:spPr>
          <a:xfrm>
            <a:off x="-1197903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f81126334d_0_42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pic>
        <p:nvPicPr>
          <p:cNvPr id="190" name="Google Shape;190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f81126334d_0_42"/>
          <p:cNvSpPr txBox="1"/>
          <p:nvPr/>
        </p:nvSpPr>
        <p:spPr>
          <a:xfrm>
            <a:off x="1710046" y="4278432"/>
            <a:ext cx="5610300" cy="51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aktivni pristup: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osmisliti različite strategije ne bi li podržali praktično učenje putem rada zasnovanog na prerađivanju/prilagođavanju otvorenih obrazovnih izvora (OER).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suradnju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povratne informacije među kolegama, suradnja između studenata i uključivanje stručnjaka su uvišestručeni, što doprinosi usavršavanju profesora, zahvaljujući procesu koji se sprovodi kroz otvorene licence.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inovaciju: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nude mogućnost za poboljšanje kvaliteta nastavnog materijala, omogućujući drugima da ih unapređuju i pružaju konstruktivne povratne informacije.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naslijeđe: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upotrebe, započet otvorenim obrazovnim izvorima (OER), nastavlja se i nakon penzionisanja.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f81126334d_0_42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81126334d_0_42"/>
          <p:cNvSpPr txBox="1"/>
          <p:nvPr/>
        </p:nvSpPr>
        <p:spPr>
          <a:xfrm>
            <a:off x="1698175" y="4057475"/>
            <a:ext cx="5712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r>
              <a:rPr b="0" i="0" lang="en-DE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profesore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6"/>
          <p:cNvSpPr/>
          <p:nvPr/>
        </p:nvSpPr>
        <p:spPr>
          <a:xfrm>
            <a:off x="195493" y="3899650"/>
            <a:ext cx="7214709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6"/>
          <p:cNvSpPr/>
          <p:nvPr/>
        </p:nvSpPr>
        <p:spPr>
          <a:xfrm>
            <a:off x="-1197903" y="5631076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OSNOVE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16"/>
          <p:cNvSpPr txBox="1"/>
          <p:nvPr/>
        </p:nvSpPr>
        <p:spPr>
          <a:xfrm>
            <a:off x="2357725" y="459425"/>
            <a:ext cx="462930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„Otvoreni obrazovni izvori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materijali za učenje, podučavanje i istraživanje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 bilo kom formatu i mediju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koji su u javnom vlasništvu ili su pod autorskim pravima objavljeni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 otvorenom licencom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koji dozvoljavaju besplatan pristup, ponovnu upotrebu, prilagođavanje i preraspodelu.“ </a:t>
            </a:r>
            <a:endParaRPr/>
          </a:p>
        </p:txBody>
      </p:sp>
      <p:pic>
        <p:nvPicPr>
          <p:cNvPr id="205" name="Google Shape;20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6"/>
          <p:cNvSpPr txBox="1"/>
          <p:nvPr/>
        </p:nvSpPr>
        <p:spPr>
          <a:xfrm>
            <a:off x="1698171" y="4615889"/>
            <a:ext cx="5610300" cy="40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izbor: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udžbenici proširuju nastavne materijale i jamče isti nivo kvaliteta kao i tradicionalni udžbenici.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akademsku slobodu: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za otvorene obrazovne izvore (OER) omogućuju fakultetima da redovito prilagođavaju i ažuriraju materijale za učenje na kursevima.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Predstavite inovativnost i kreativnost: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koju fakultet pokazuje privući će potencijalne studente i pokrovitelje. To će doprinijeti upisu studenata na određene kurseve i povećati značaj pojedinih profesora.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16"/>
          <p:cNvSpPr txBox="1"/>
          <p:nvPr/>
        </p:nvSpPr>
        <p:spPr>
          <a:xfrm>
            <a:off x="493200" y="2152166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izvorima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1698175" y="4057475"/>
            <a:ext cx="5712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r>
              <a:rPr b="0" i="0" lang="en-DE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profesore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